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Average"/>
      <p:regular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Oswald-regular.fntdata"/><Relationship Id="rId12" Type="http://schemas.openxmlformats.org/officeDocument/2006/relationships/slide" Target="slides/slide8.xml"/><Relationship Id="rId34" Type="http://schemas.openxmlformats.org/officeDocument/2006/relationships/font" Target="fonts/Average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swa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e482889e9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e482889e9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482889e9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482889e9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e482889e9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e482889e9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e482889e9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e482889e9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e482889e9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e482889e9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482889e9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e482889e9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e482889e9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e482889e9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e482889e9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e482889e9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e482889e9_3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e482889e9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e482889e9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e482889e9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e482889e9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e482889e9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e482889e9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e482889e9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e482889e9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e482889e9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e482889e9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e482889e9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482889e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482889e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airbnb.com/" TargetMode="External"/><Relationship Id="rId4" Type="http://schemas.openxmlformats.org/officeDocument/2006/relationships/hyperlink" Target="http://www.w3school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990800"/>
            <a:ext cx="7801500" cy="17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 O  R  T  F  O  L  I  O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  화 면 구 현  ”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박   진   우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68075" y="20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셀렉터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172550" y="915800"/>
            <a:ext cx="8774100" cy="41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태그이름이 CSS에서 그대로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Id 속성 : 스타일시트에 </a:t>
            </a:r>
            <a:r>
              <a:rPr lang="en" sz="2000"/>
              <a:t>  </a:t>
            </a:r>
            <a:r>
              <a:rPr i="1" lang="en" sz="2000">
                <a:solidFill>
                  <a:schemeClr val="lt1"/>
                </a:solidFill>
                <a:highlight>
                  <a:schemeClr val="dk1"/>
                </a:highlight>
              </a:rPr>
              <a:t>#Id명{ color : blue ;} </a:t>
            </a:r>
            <a:r>
              <a:rPr lang="en" sz="2000"/>
              <a:t>로 </a:t>
            </a:r>
            <a:r>
              <a:rPr lang="en" sz="2000"/>
              <a:t>만들어 적용시킴.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dk1"/>
              </a:highlight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Class 속성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여러셀렉터 조합</a:t>
            </a:r>
            <a:endParaRPr sz="2000"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701" y="983400"/>
            <a:ext cx="4253574" cy="9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200" y="3161075"/>
            <a:ext cx="4030625" cy="8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00" y="4111675"/>
            <a:ext cx="4030625" cy="75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2"/>
          <p:cNvCxnSpPr/>
          <p:nvPr/>
        </p:nvCxnSpPr>
        <p:spPr>
          <a:xfrm flipH="1" rot="10800000">
            <a:off x="521325" y="915800"/>
            <a:ext cx="33111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박스모델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225425" y="1152475"/>
            <a:ext cx="877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</a:t>
            </a:r>
            <a:r>
              <a:rPr b="1" lang="en" sz="2200"/>
              <a:t>박스의 구성</a:t>
            </a:r>
            <a:endParaRPr b="1"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콘텐츠 : HTML의텍스트나 이미지 부분.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패딩 (padding) : 콘텐츠를 직접 둘러싼</a:t>
            </a:r>
            <a:endParaRPr sz="2200"/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 내부여백.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보딩(border) : 박스 외곽선 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마진(margin) : 박스 맨  외곽영역  테두리 바깥공간.</a:t>
            </a:r>
            <a:endParaRPr sz="220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600" y="1647563"/>
            <a:ext cx="3746025" cy="242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3"/>
          <p:cNvCxnSpPr/>
          <p:nvPr/>
        </p:nvCxnSpPr>
        <p:spPr>
          <a:xfrm flipH="1" rot="10800000">
            <a:off x="394500" y="1070775"/>
            <a:ext cx="79887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/>
        </p:nvSpPr>
        <p:spPr>
          <a:xfrm>
            <a:off x="330750" y="284125"/>
            <a:ext cx="84825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배치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4" name="Google Shape;164;p24"/>
          <p:cNvCxnSpPr/>
          <p:nvPr/>
        </p:nvCxnSpPr>
        <p:spPr>
          <a:xfrm>
            <a:off x="376150" y="1284050"/>
            <a:ext cx="822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4"/>
          <p:cNvSpPr txBox="1"/>
          <p:nvPr/>
        </p:nvSpPr>
        <p:spPr>
          <a:xfrm>
            <a:off x="486400" y="1750975"/>
            <a:ext cx="80025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Display : </a:t>
            </a:r>
            <a:r>
              <a:rPr lang="en" sz="2000">
                <a:solidFill>
                  <a:schemeClr val="dk1"/>
                </a:solidFill>
              </a:rPr>
              <a:t>박스의 유형제어 ( block , inline ,inline-block)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Position : </a:t>
            </a:r>
            <a:r>
              <a:rPr lang="en" sz="2000">
                <a:solidFill>
                  <a:schemeClr val="dk1"/>
                </a:solidFill>
              </a:rPr>
              <a:t>박스의 배치( static, relative, absolute, fixed, ….) 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Top bottom left right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Float  :</a:t>
            </a:r>
            <a:r>
              <a:rPr lang="en" sz="2000">
                <a:solidFill>
                  <a:schemeClr val="dk1"/>
                </a:solidFill>
              </a:rPr>
              <a:t>유동배치 ( float:left, float:right )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Z</a:t>
            </a:r>
            <a:r>
              <a:rPr lang="en" sz="2400">
                <a:solidFill>
                  <a:schemeClr val="dk1"/>
                </a:solidFill>
              </a:rPr>
              <a:t>-index : </a:t>
            </a:r>
            <a:r>
              <a:rPr lang="en" sz="2000">
                <a:solidFill>
                  <a:schemeClr val="dk1"/>
                </a:solidFill>
              </a:rPr>
              <a:t>수직으로 쌓는순서.( z-index:값 -클수록 위에쌓임 )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/>
        </p:nvSpPr>
        <p:spPr>
          <a:xfrm>
            <a:off x="330750" y="284125"/>
            <a:ext cx="84825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JavaScript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71" name="Google Shape;171;p25"/>
          <p:cNvCxnSpPr/>
          <p:nvPr/>
        </p:nvCxnSpPr>
        <p:spPr>
          <a:xfrm>
            <a:off x="376150" y="1284050"/>
            <a:ext cx="822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5"/>
          <p:cNvSpPr txBox="1"/>
          <p:nvPr/>
        </p:nvSpPr>
        <p:spPr>
          <a:xfrm>
            <a:off x="486400" y="1750975"/>
            <a:ext cx="80025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사용자의 입력 계산 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웹페이지내용및 모양의 동적 제어.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브라우저 제어.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웹서버와의 통신.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웹 어플리케이션 작성.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JavaScript코드의 위치</a:t>
            </a:r>
            <a:endParaRPr/>
          </a:p>
        </p:txBody>
      </p:sp>
      <p:cxnSp>
        <p:nvCxnSpPr>
          <p:cNvPr id="178" name="Google Shape;178;p26"/>
          <p:cNvCxnSpPr/>
          <p:nvPr/>
        </p:nvCxnSpPr>
        <p:spPr>
          <a:xfrm>
            <a:off x="311700" y="2427100"/>
            <a:ext cx="0" cy="215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1593675"/>
            <a:ext cx="1814100" cy="7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1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80" name="Google Shape;180;p26"/>
          <p:cNvSpPr txBox="1"/>
          <p:nvPr>
            <p:ph idx="4294967295" type="body"/>
          </p:nvPr>
        </p:nvSpPr>
        <p:spPr>
          <a:xfrm>
            <a:off x="676450" y="2568750"/>
            <a:ext cx="1734900" cy="19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HTML 태그의 이벤트 리스너 속성에 작성.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1" name="Google Shape;181;p26"/>
          <p:cNvCxnSpPr/>
          <p:nvPr/>
        </p:nvCxnSpPr>
        <p:spPr>
          <a:xfrm>
            <a:off x="2650825" y="2260875"/>
            <a:ext cx="2400" cy="2300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6"/>
          <p:cNvSpPr txBox="1"/>
          <p:nvPr>
            <p:ph type="title"/>
          </p:nvPr>
        </p:nvSpPr>
        <p:spPr>
          <a:xfrm>
            <a:off x="2652025" y="1568346"/>
            <a:ext cx="1814100" cy="7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2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83" name="Google Shape;183;p26"/>
          <p:cNvSpPr txBox="1"/>
          <p:nvPr>
            <p:ph idx="4294967295" type="body"/>
          </p:nvPr>
        </p:nvSpPr>
        <p:spPr>
          <a:xfrm>
            <a:off x="2776100" y="2557747"/>
            <a:ext cx="1814100" cy="18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&lt;script&gt;.... .&lt;/script&gt; 내에 작성.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4" name="Google Shape;184;p26"/>
          <p:cNvCxnSpPr/>
          <p:nvPr/>
        </p:nvCxnSpPr>
        <p:spPr>
          <a:xfrm flipH="1">
            <a:off x="4783925" y="2256825"/>
            <a:ext cx="14700" cy="2308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6"/>
          <p:cNvSpPr txBox="1"/>
          <p:nvPr>
            <p:ph type="title"/>
          </p:nvPr>
        </p:nvSpPr>
        <p:spPr>
          <a:xfrm>
            <a:off x="4992350" y="1573860"/>
            <a:ext cx="1814100" cy="7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3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86" name="Google Shape;186;p26"/>
          <p:cNvSpPr txBox="1"/>
          <p:nvPr>
            <p:ph idx="4294967295" type="body"/>
          </p:nvPr>
        </p:nvSpPr>
        <p:spPr>
          <a:xfrm>
            <a:off x="4933575" y="2568759"/>
            <a:ext cx="1814100" cy="18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자바 스크립트 파일에 작성 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Link로 연결해서 적용.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>
            <a:off x="518800" y="1322950"/>
            <a:ext cx="74448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6"/>
          <p:cNvCxnSpPr/>
          <p:nvPr/>
        </p:nvCxnSpPr>
        <p:spPr>
          <a:xfrm flipH="1">
            <a:off x="7000175" y="2256825"/>
            <a:ext cx="14700" cy="2308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6"/>
          <p:cNvSpPr txBox="1"/>
          <p:nvPr>
            <p:ph type="title"/>
          </p:nvPr>
        </p:nvSpPr>
        <p:spPr>
          <a:xfrm>
            <a:off x="7208600" y="1641075"/>
            <a:ext cx="18141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 sz="2200"/>
              <a:t>4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7163000" y="2557747"/>
            <a:ext cx="1814100" cy="18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URL부분에 작성.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type="title"/>
          </p:nvPr>
        </p:nvSpPr>
        <p:spPr>
          <a:xfrm>
            <a:off x="490250" y="526350"/>
            <a:ext cx="7019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200">
                <a:solidFill>
                  <a:schemeClr val="dk1"/>
                </a:solidFill>
                <a:highlight>
                  <a:schemeClr val="accent3"/>
                </a:highlight>
              </a:rPr>
              <a:t>“</a:t>
            </a:r>
            <a:r>
              <a:rPr i="1" lang="en" sz="5200">
                <a:solidFill>
                  <a:schemeClr val="dk1"/>
                </a:solidFill>
                <a:highlight>
                  <a:schemeClr val="accent3"/>
                </a:highlight>
              </a:rPr>
              <a:t>에어 비엔비” </a:t>
            </a:r>
            <a:r>
              <a:rPr i="1" lang="en" sz="5200"/>
              <a:t> HTML</a:t>
            </a:r>
            <a:endParaRPr i="1"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200"/>
              <a:t>   만들기</a:t>
            </a:r>
            <a:endParaRPr i="1"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74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013" y="1994451"/>
            <a:ext cx="6175967" cy="29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775"/>
            <a:ext cx="8839199" cy="3381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75" y="1140900"/>
            <a:ext cx="8839199" cy="2861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25575"/>
            <a:ext cx="8839202" cy="309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940050" y="313350"/>
            <a:ext cx="6992400" cy="45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&lt;     목차    &gt;</a:t>
            </a:r>
            <a:endParaRPr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  Profile</a:t>
            </a:r>
            <a:endParaRPr sz="36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  HTML</a:t>
            </a:r>
            <a:endParaRPr sz="36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  CSS</a:t>
            </a:r>
            <a:endParaRPr sz="36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  JAVASCRICT</a:t>
            </a:r>
            <a:endParaRPr sz="36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lang="en" sz="3600">
                <a:solidFill>
                  <a:srgbClr val="FFFFFF"/>
                </a:solidFill>
              </a:rPr>
              <a:t>에어비엔비 HTML 만들기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261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63" y="2846257"/>
            <a:ext cx="7985275" cy="207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00" y="1229088"/>
            <a:ext cx="8839200" cy="268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600" y="152400"/>
            <a:ext cx="61113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454875" y="1352950"/>
            <a:ext cx="21459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/>
        </p:nvSpPr>
        <p:spPr>
          <a:xfrm>
            <a:off x="210075" y="1551225"/>
            <a:ext cx="23907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로그인 폼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“ signin.html ”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36" name="Google Shape;236;p34"/>
          <p:cNvCxnSpPr/>
          <p:nvPr/>
        </p:nvCxnSpPr>
        <p:spPr>
          <a:xfrm flipH="1">
            <a:off x="2612800" y="478200"/>
            <a:ext cx="23100" cy="43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500" y="152400"/>
            <a:ext cx="57817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/>
        </p:nvSpPr>
        <p:spPr>
          <a:xfrm>
            <a:off x="256600" y="1574550"/>
            <a:ext cx="28341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회원가입 폼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“signup.html”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43" name="Google Shape;243;p35"/>
          <p:cNvCxnSpPr/>
          <p:nvPr/>
        </p:nvCxnSpPr>
        <p:spPr>
          <a:xfrm>
            <a:off x="2939150" y="373225"/>
            <a:ext cx="23400" cy="44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/>
        </p:nvSpPr>
        <p:spPr>
          <a:xfrm>
            <a:off x="840000" y="1003375"/>
            <a:ext cx="69513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참고자료: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명품HTML5+CSS3+Javascript 웹 프로그래밍(교재)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886650" y="2002000"/>
            <a:ext cx="6858000" cy="18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참고 싸이트: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24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http://www.airbnb.com/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24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http://www.w3school.com/</a:t>
            </a: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http://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254" name="Google Shape;254;p37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368575" y="28185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>
            <p:ph type="title"/>
          </p:nvPr>
        </p:nvSpPr>
        <p:spPr>
          <a:xfrm>
            <a:off x="528450" y="1285875"/>
            <a:ext cx="5108100" cy="27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MADE BY JINWOO PARK</a:t>
            </a:r>
            <a:endParaRPr sz="24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Cellphone: 010-9435-4880</a:t>
            </a:r>
            <a:endParaRPr sz="24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Git : https://github.com/jinw1212/study-web</a:t>
            </a:r>
            <a:endParaRPr sz="24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256" name="Google Shape;256;p37"/>
          <p:cNvGrpSpPr/>
          <p:nvPr/>
        </p:nvGrpSpPr>
        <p:grpSpPr>
          <a:xfrm>
            <a:off x="5966259" y="1285887"/>
            <a:ext cx="3329236" cy="3269703"/>
            <a:chOff x="5212394" y="864520"/>
            <a:chExt cx="3307407" cy="3307407"/>
          </a:xfrm>
        </p:grpSpPr>
        <p:sp>
          <p:nvSpPr>
            <p:cNvPr id="257" name="Google Shape;257;p37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37"/>
          <p:cNvSpPr txBox="1"/>
          <p:nvPr/>
        </p:nvSpPr>
        <p:spPr>
          <a:xfrm>
            <a:off x="623700" y="551175"/>
            <a:ext cx="8520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“어느  곳을  가든  지금  있는 그곳에서 부터 길이 시작된다.”  </a:t>
            </a:r>
            <a:r>
              <a:rPr i="1" lang="en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                          -알렉산더-</a:t>
            </a:r>
            <a:endParaRPr i="1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58" name="Google Shape;358;p37"/>
          <p:cNvCxnSpPr/>
          <p:nvPr/>
        </p:nvCxnSpPr>
        <p:spPr>
          <a:xfrm>
            <a:off x="5660200" y="2055050"/>
            <a:ext cx="0" cy="19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311700" y="-56975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3039" l="0" r="0" t="13039"/>
          <a:stretch/>
        </p:blipFill>
        <p:spPr>
          <a:xfrm>
            <a:off x="1260250" y="2623025"/>
            <a:ext cx="1452300" cy="131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3600">
                <a:highlight>
                  <a:schemeClr val="lt1"/>
                </a:highlight>
              </a:rPr>
              <a:t>                                    </a:t>
            </a:r>
            <a:r>
              <a:rPr i="1" lang="en" sz="3600">
                <a:highlight>
                  <a:schemeClr val="lt1"/>
                </a:highlight>
              </a:rPr>
              <a:t>P  r  o  f  i  l e       &gt;   &gt;  &gt;  &gt;    </a:t>
            </a:r>
            <a:endParaRPr i="1" sz="3600">
              <a:highlight>
                <a:schemeClr val="lt1"/>
              </a:highlight>
            </a:endParaRPr>
          </a:p>
        </p:txBody>
      </p:sp>
      <p:sp>
        <p:nvSpPr>
          <p:cNvPr id="74" name="Google Shape;74;p15"/>
          <p:cNvSpPr txBox="1"/>
          <p:nvPr>
            <p:ph idx="4294967295" type="title"/>
          </p:nvPr>
        </p:nvSpPr>
        <p:spPr>
          <a:xfrm>
            <a:off x="3560854" y="12322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3177900" y="2506775"/>
            <a:ext cx="5654400" cy="11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" sz="2400">
                <a:solidFill>
                  <a:schemeClr val="dk2"/>
                </a:solidFill>
              </a:rPr>
              <a:t>2004.  홍익대 회계학 전공 졸업 .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" sz="2400">
                <a:solidFill>
                  <a:schemeClr val="dk2"/>
                </a:solidFill>
              </a:rPr>
              <a:t>2008.  동아대 토목공학  졸업.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395550" y="1465350"/>
            <a:ext cx="50421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 </a:t>
            </a: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박 진 우 </a:t>
            </a:r>
            <a:r>
              <a:rPr lang="en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(1977.12.12)</a:t>
            </a:r>
            <a:endParaRPr i="1"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69300" y="4318475"/>
            <a:ext cx="8163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2"/>
                </a:solidFill>
              </a:rPr>
              <a:t> </a:t>
            </a:r>
            <a:r>
              <a:rPr b="1" i="1" lang="en"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늦게  시작하는 것을 두려워 말고, 하다가 중단하는 것을 두려워 하라</a:t>
            </a:r>
            <a:r>
              <a:rPr b="1" i="1" lang="en" sz="1800">
                <a:solidFill>
                  <a:schemeClr val="lt2"/>
                </a:solidFill>
              </a:rPr>
              <a:t>.</a:t>
            </a:r>
            <a:endParaRPr b="1" i="1" sz="180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-중국 속담-</a:t>
            </a:r>
            <a:endParaRPr i="1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   HTML </a:t>
            </a:r>
            <a:r>
              <a:rPr lang="en" sz="1400"/>
              <a:t> </a:t>
            </a:r>
            <a:r>
              <a:rPr i="1" lang="en" sz="1600"/>
              <a:t>( Hyper Text  Markup Language)     </a:t>
            </a:r>
            <a:r>
              <a:rPr lang="en" sz="2400"/>
              <a:t>:   웹문서 작성하는 태그 언어</a:t>
            </a:r>
            <a:endParaRPr sz="2400"/>
          </a:p>
        </p:txBody>
      </p:sp>
      <p:cxnSp>
        <p:nvCxnSpPr>
          <p:cNvPr id="83" name="Google Shape;83;p16"/>
          <p:cNvCxnSpPr/>
          <p:nvPr/>
        </p:nvCxnSpPr>
        <p:spPr>
          <a:xfrm rot="10800000">
            <a:off x="1002150" y="219521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4" name="Google Shape;84;p16"/>
          <p:cNvSpPr txBox="1"/>
          <p:nvPr>
            <p:ph type="title"/>
          </p:nvPr>
        </p:nvSpPr>
        <p:spPr>
          <a:xfrm>
            <a:off x="1049204" y="2038650"/>
            <a:ext cx="11814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태그 이름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85" name="Google Shape;85;p16"/>
          <p:cNvCxnSpPr/>
          <p:nvPr/>
        </p:nvCxnSpPr>
        <p:spPr>
          <a:xfrm>
            <a:off x="2436250" y="341775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6" name="Google Shape;86;p16"/>
          <p:cNvSpPr txBox="1"/>
          <p:nvPr>
            <p:ph type="title"/>
          </p:nvPr>
        </p:nvSpPr>
        <p:spPr>
          <a:xfrm>
            <a:off x="2483301" y="4016950"/>
            <a:ext cx="1014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속성 값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87" name="Google Shape;87;p16"/>
          <p:cNvCxnSpPr/>
          <p:nvPr/>
        </p:nvCxnSpPr>
        <p:spPr>
          <a:xfrm flipH="1" rot="10800000">
            <a:off x="3070875" y="2577865"/>
            <a:ext cx="14400" cy="5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8" name="Google Shape;88;p16"/>
          <p:cNvSpPr txBox="1"/>
          <p:nvPr>
            <p:ph type="title"/>
          </p:nvPr>
        </p:nvSpPr>
        <p:spPr>
          <a:xfrm>
            <a:off x="1758378" y="4559650"/>
            <a:ext cx="13125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속성 이름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89" name="Google Shape;89;p16"/>
          <p:cNvCxnSpPr/>
          <p:nvPr/>
        </p:nvCxnSpPr>
        <p:spPr>
          <a:xfrm>
            <a:off x="1438950" y="3408921"/>
            <a:ext cx="8400" cy="14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0" name="Google Shape;90;p16"/>
          <p:cNvCxnSpPr/>
          <p:nvPr/>
        </p:nvCxnSpPr>
        <p:spPr>
          <a:xfrm flipH="1" rot="10800000">
            <a:off x="4733562" y="2594686"/>
            <a:ext cx="7800" cy="4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1" name="Google Shape;91;p16"/>
          <p:cNvSpPr txBox="1"/>
          <p:nvPr/>
        </p:nvSpPr>
        <p:spPr>
          <a:xfrm>
            <a:off x="500100" y="2962100"/>
            <a:ext cx="83322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&lt;img  src =  “heart.jpg”  width = “100px”  height = “50px” &gt;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>
            <a:off x="3085250" y="2592250"/>
            <a:ext cx="16665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 txBox="1"/>
          <p:nvPr/>
        </p:nvSpPr>
        <p:spPr>
          <a:xfrm>
            <a:off x="3355850" y="2038650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r>
              <a:rPr lang="en" sz="1800">
                <a:solidFill>
                  <a:schemeClr val="dk1"/>
                </a:solidFill>
              </a:rPr>
              <a:t>속성 (attribute)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69425" y="1281875"/>
            <a:ext cx="3461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r>
              <a:rPr b="1" lang="en" sz="2000">
                <a:solidFill>
                  <a:schemeClr val="dk1"/>
                </a:solidFill>
              </a:rPr>
              <a:t>태그 구성</a:t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95" name="Google Shape;95;p16"/>
          <p:cNvCxnSpPr/>
          <p:nvPr/>
        </p:nvCxnSpPr>
        <p:spPr>
          <a:xfrm>
            <a:off x="452900" y="1790750"/>
            <a:ext cx="76200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0" y="1723400"/>
            <a:ext cx="9144000" cy="3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>
                <a:solidFill>
                  <a:schemeClr val="accent3"/>
                </a:solidFill>
              </a:rPr>
              <a:t>→  필수 태그 :  </a:t>
            </a:r>
            <a:r>
              <a:rPr lang="en" sz="2400">
                <a:solidFill>
                  <a:schemeClr val="accent3"/>
                </a:solidFill>
              </a:rPr>
              <a:t>&lt;html&gt; , &lt; !--주석문 -- &gt; ,  &lt; head&gt; , &lt;body&gt; </a:t>
            </a:r>
            <a:endParaRPr sz="24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   →  </a:t>
            </a:r>
            <a:r>
              <a:rPr lang="en">
                <a:solidFill>
                  <a:schemeClr val="accent3"/>
                </a:solidFill>
              </a:rPr>
              <a:t>시작태그와 종료 태그 :</a:t>
            </a:r>
            <a:r>
              <a:rPr lang="en" sz="2400">
                <a:solidFill>
                  <a:schemeClr val="accent3"/>
                </a:solidFill>
              </a:rPr>
              <a:t>  &lt;title&gt;......&lt;/title&gt;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   →  속성은 대 /소문자 구분 없음.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   →  속성값에 불필요 공백문자 html 5 표준에 어긋남.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>
            <a:off x="398800" y="1452775"/>
            <a:ext cx="82467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7"/>
          <p:cNvSpPr txBox="1"/>
          <p:nvPr/>
        </p:nvSpPr>
        <p:spPr>
          <a:xfrm>
            <a:off x="683675" y="484250"/>
            <a:ext cx="43155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HTML </a:t>
            </a: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태그</a:t>
            </a:r>
            <a:endParaRPr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0800" y="0"/>
            <a:ext cx="8522400" cy="51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&lt;HTML문서 만들기&gt;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/>
              <a:t>1 . 시멘틱 태그구성.</a:t>
            </a:r>
            <a:r>
              <a:rPr lang="en" sz="2200">
                <a:solidFill>
                  <a:schemeClr val="accent3"/>
                </a:solidFill>
              </a:rPr>
              <a:t> - &lt;header&gt;,&lt;main&gt;,&lt;section&gt;,&lt;nav&gt;, &lt;footer&gt;</a:t>
            </a:r>
            <a:endParaRPr sz="2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/>
              <a:t>2 . 기본문서 구성.</a:t>
            </a:r>
            <a:endParaRPr sz="22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-"/>
            </a:pPr>
            <a:r>
              <a:rPr lang="en" sz="2000">
                <a:solidFill>
                  <a:schemeClr val="accent3"/>
                </a:solidFill>
              </a:rPr>
              <a:t>&lt;title&gt;...&lt;/title&gt; : 타이틀달기.</a:t>
            </a:r>
            <a:endParaRPr sz="2000">
              <a:solidFill>
                <a:schemeClr val="accent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-"/>
            </a:pPr>
            <a:r>
              <a:rPr lang="en" sz="2000">
                <a:solidFill>
                  <a:schemeClr val="accent3"/>
                </a:solidFill>
              </a:rPr>
              <a:t>&lt;h1&gt;,&lt;h6&gt; : 문단제목 달기.</a:t>
            </a:r>
            <a:endParaRPr sz="2000">
              <a:solidFill>
                <a:schemeClr val="accent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-"/>
            </a:pPr>
            <a:r>
              <a:rPr lang="en" sz="2000">
                <a:solidFill>
                  <a:schemeClr val="accent3"/>
                </a:solidFill>
              </a:rPr>
              <a:t>&lt;p&gt;...&lt;/p&gt; : 단락나누기 / &lt;br&gt; :  새로운 줄 넘어가기.</a:t>
            </a:r>
            <a:endParaRPr sz="2000">
              <a:solidFill>
                <a:schemeClr val="accent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-"/>
            </a:pPr>
            <a:r>
              <a:rPr lang="en" sz="2000">
                <a:solidFill>
                  <a:schemeClr val="accent3"/>
                </a:solidFill>
              </a:rPr>
              <a:t>문자기호  심볼입력(예:빈칸-&amp;nbsp;).</a:t>
            </a:r>
            <a:endParaRPr sz="2000">
              <a:solidFill>
                <a:schemeClr val="accent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-"/>
            </a:pPr>
            <a:r>
              <a:rPr b="1" lang="en" sz="2000">
                <a:solidFill>
                  <a:schemeClr val="accent3"/>
                </a:solidFill>
              </a:rPr>
              <a:t>*블록태그 </a:t>
            </a:r>
            <a:r>
              <a:rPr lang="en" sz="2000">
                <a:solidFill>
                  <a:schemeClr val="accent3"/>
                </a:solidFill>
              </a:rPr>
              <a:t>와 *</a:t>
            </a:r>
            <a:r>
              <a:rPr b="1" lang="en" sz="2000">
                <a:solidFill>
                  <a:schemeClr val="accent3"/>
                </a:solidFill>
              </a:rPr>
              <a:t>인라인태그.</a:t>
            </a:r>
            <a:endParaRPr b="1" sz="2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 . 고급문서 만들기.</a:t>
            </a:r>
            <a:endParaRPr sz="22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-"/>
            </a:pPr>
            <a:r>
              <a:rPr lang="en" sz="2000">
                <a:solidFill>
                  <a:schemeClr val="accent3"/>
                </a:solidFill>
              </a:rPr>
              <a:t>&lt;img&gt; : 이미지 삽입. / &lt;audio&gt; , &lt;video&gt; : 미디어 삽입.</a:t>
            </a:r>
            <a:endParaRPr sz="2000">
              <a:solidFill>
                <a:schemeClr val="accent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-"/>
            </a:pPr>
            <a:r>
              <a:rPr lang="en" sz="2000">
                <a:solidFill>
                  <a:schemeClr val="accent3"/>
                </a:solidFill>
              </a:rPr>
              <a:t> &lt;ol&gt;, &lt;ul&gt;,&lt;dl&gt;,&lt;li&gt;  : 리스트 만들기.</a:t>
            </a:r>
            <a:endParaRPr sz="2000">
              <a:solidFill>
                <a:schemeClr val="accent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-"/>
            </a:pPr>
            <a:r>
              <a:rPr lang="en" sz="2000">
                <a:solidFill>
                  <a:schemeClr val="accent3"/>
                </a:solidFill>
              </a:rPr>
              <a:t>&lt;table&gt;,&lt;tr&gt;,&lt;td&gt; : 테이블 만들기.</a:t>
            </a:r>
            <a:endParaRPr sz="2000">
              <a:solidFill>
                <a:schemeClr val="accent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-"/>
            </a:pPr>
            <a:r>
              <a:rPr lang="en" sz="2000">
                <a:solidFill>
                  <a:schemeClr val="accent3"/>
                </a:solidFill>
              </a:rPr>
              <a:t>&lt;a href = “ http://~ ”&gt; :  하이퍼 링크 만들기 .</a:t>
            </a:r>
            <a:endParaRPr sz="2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 .  웹 폼</a:t>
            </a:r>
            <a:r>
              <a:rPr lang="en" sz="2000"/>
              <a:t> . - </a:t>
            </a:r>
            <a:r>
              <a:rPr lang="en" sz="2000">
                <a:highlight>
                  <a:schemeClr val="dk1"/>
                </a:highlight>
              </a:rPr>
              <a:t>&lt;</a:t>
            </a: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</a:rPr>
              <a:t>form action = “ #”&gt; &lt;input  name= “#”  type = “#”&gt; &lt;/form&gt; </a:t>
            </a:r>
            <a:endParaRPr sz="2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 flipH="1" rot="10800000">
            <a:off x="479900" y="622625"/>
            <a:ext cx="77952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35025" y="482975"/>
            <a:ext cx="3534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*블록 태그 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244650" y="3078150"/>
            <a:ext cx="41199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&lt;div&gt;, &lt;p&gt;, &lt;ul&gt;,&lt;h1&gt;,...</a:t>
            </a:r>
            <a:endParaRPr b="1" i="1" sz="24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항상 새라인에서 시작하고 브라우저의 왼쪽끝에서 오른쪽 끝까지 블록 공간을 차지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364550" y="482975"/>
            <a:ext cx="3642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*</a:t>
            </a: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인라인 태그</a:t>
            </a:r>
            <a:endParaRPr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563150" y="3078150"/>
            <a:ext cx="41199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&lt;span&gt;, &lt;a&gt;, &lt;img&gt;,....</a:t>
            </a:r>
            <a:endParaRPr b="1" i="1" sz="24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블록에 삽입되어 블록 콘텐트의 일부 표현 </a:t>
            </a:r>
            <a:endParaRPr i="1"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" name="Google Shape;117;p19"/>
          <p:cNvCxnSpPr/>
          <p:nvPr/>
        </p:nvCxnSpPr>
        <p:spPr>
          <a:xfrm>
            <a:off x="453950" y="2114150"/>
            <a:ext cx="81582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9"/>
          <p:cNvCxnSpPr/>
          <p:nvPr/>
        </p:nvCxnSpPr>
        <p:spPr>
          <a:xfrm>
            <a:off x="492875" y="2399500"/>
            <a:ext cx="81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330750" y="284125"/>
            <a:ext cx="84825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CSS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i="1" lang="en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( Cascading Style Sheet )     </a:t>
            </a: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  문서에 외관을 꾸미는 언어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4" name="Google Shape;124;p20"/>
          <p:cNvCxnSpPr/>
          <p:nvPr/>
        </p:nvCxnSpPr>
        <p:spPr>
          <a:xfrm>
            <a:off x="376150" y="1284050"/>
            <a:ext cx="822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0"/>
          <p:cNvSpPr txBox="1"/>
          <p:nvPr/>
        </p:nvSpPr>
        <p:spPr>
          <a:xfrm>
            <a:off x="486400" y="1750975"/>
            <a:ext cx="80025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색상과 배경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텍스트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폰트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박스모델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비주얼 포맷 및 효과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리스트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테이블 및 그리드 효과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사용자 인터 페이스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스타일 시트 작성방법</a:t>
            </a:r>
            <a:endParaRPr/>
          </a:p>
        </p:txBody>
      </p:sp>
      <p:cxnSp>
        <p:nvCxnSpPr>
          <p:cNvPr id="131" name="Google Shape;131;p21"/>
          <p:cNvCxnSpPr/>
          <p:nvPr/>
        </p:nvCxnSpPr>
        <p:spPr>
          <a:xfrm>
            <a:off x="752275" y="2412450"/>
            <a:ext cx="0" cy="215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1"/>
          <p:cNvSpPr txBox="1"/>
          <p:nvPr>
            <p:ph type="title"/>
          </p:nvPr>
        </p:nvSpPr>
        <p:spPr>
          <a:xfrm>
            <a:off x="747450" y="1511618"/>
            <a:ext cx="1814100" cy="7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1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794500" y="2608400"/>
            <a:ext cx="1814100" cy="22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&lt;head&gt; &lt;style&gt;....................&lt;/style&gt; &lt;/head&gt;태그에 스타일시트  작성.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134" name="Google Shape;134;p21"/>
          <p:cNvCxnSpPr/>
          <p:nvPr/>
        </p:nvCxnSpPr>
        <p:spPr>
          <a:xfrm>
            <a:off x="3291963" y="2381500"/>
            <a:ext cx="2400" cy="2300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1"/>
          <p:cNvSpPr txBox="1"/>
          <p:nvPr>
            <p:ph type="title"/>
          </p:nvPr>
        </p:nvSpPr>
        <p:spPr>
          <a:xfrm>
            <a:off x="3339025" y="1511621"/>
            <a:ext cx="1814100" cy="7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2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494650" y="2557747"/>
            <a:ext cx="1814100" cy="18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Style 속성에 스타일 시트 작성.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137" name="Google Shape;137;p21"/>
          <p:cNvCxnSpPr/>
          <p:nvPr/>
        </p:nvCxnSpPr>
        <p:spPr>
          <a:xfrm flipH="1">
            <a:off x="5666250" y="2256825"/>
            <a:ext cx="14700" cy="2308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1"/>
          <p:cNvSpPr txBox="1"/>
          <p:nvPr>
            <p:ph type="title"/>
          </p:nvPr>
        </p:nvSpPr>
        <p:spPr>
          <a:xfrm>
            <a:off x="5544800" y="1511610"/>
            <a:ext cx="1814100" cy="7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3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5933925" y="2568759"/>
            <a:ext cx="1814100" cy="18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스타일 시트를 별도 파일로 작성. &lt;link&gt;태그로 불러 사용.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518800" y="1322950"/>
            <a:ext cx="74448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